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handoutMasterIdLst>
    <p:handoutMasterId r:id="rId22"/>
  </p:handoutMasterIdLst>
  <p:sldIdLst>
    <p:sldId id="256" r:id="rId5"/>
    <p:sldId id="268" r:id="rId6"/>
    <p:sldId id="260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</p:sldIdLst>
  <p:sldSz cx="12192000" cy="6858000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9999"/>
    <a:srgbClr val="FCFCFC"/>
    <a:srgbClr val="EA8516"/>
    <a:srgbClr val="FF0000"/>
    <a:srgbClr val="4A66AC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78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1867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49FA1-70A2-411B-AECD-C59D7768F9CE}" type="datetimeFigureOut">
              <a:rPr lang="de-CH" smtClean="0"/>
              <a:t>24.01.2022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82D3E-976C-4210-858B-002584DAF4D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78801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D44E-D25C-4958-B480-82542315E7B1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76978" y="78872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 sz="180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524002" y="2213594"/>
            <a:ext cx="9144001" cy="1325563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</p:spPr>
        <p:txBody>
          <a:bodyPr/>
          <a:lstStyle/>
          <a:p>
            <a:fld id="{BFB73357-3282-4AAA-A55A-45DD6BE21A4B}" type="datetime1">
              <a:rPr lang="de-CH" smtClean="0"/>
              <a:t>24.01.2022</a:t>
            </a:fld>
            <a:endParaRPr lang="de-CH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6892861" y="304604"/>
            <a:ext cx="5144569" cy="240813"/>
          </a:xfrm>
        </p:spPr>
        <p:txBody>
          <a:bodyPr/>
          <a:lstStyle/>
          <a:p>
            <a:r>
              <a:rPr lang="de-CH"/>
              <a:t>(TL04) Einsteig CSS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856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1" y="620688"/>
            <a:ext cx="10515600" cy="129614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1" y="1957982"/>
            <a:ext cx="10515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AE76-F2E4-45B7-A954-F17A5DB11F12}" type="datetime1">
              <a:rPr lang="de-CH" smtClean="0"/>
              <a:t>24.01.2022</a:t>
            </a:fld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D44E-D25C-4958-B480-82542315E7B1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6892861" y="304604"/>
            <a:ext cx="5144569" cy="240813"/>
          </a:xfrm>
        </p:spPr>
        <p:txBody>
          <a:bodyPr/>
          <a:lstStyle/>
          <a:p>
            <a:r>
              <a:rPr lang="de-CH"/>
              <a:t>(TL04) Einsteig CSS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58447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 algn="ctr"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70C2D-940E-476D-A525-5CF58004F11C}" type="datetime1">
              <a:rPr lang="de-CH" smtClean="0"/>
              <a:t>24.01.2022</a:t>
            </a:fld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D44E-D25C-4958-B480-82542315E7B1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6892861" y="304604"/>
            <a:ext cx="5144569" cy="240813"/>
          </a:xfrm>
        </p:spPr>
        <p:txBody>
          <a:bodyPr/>
          <a:lstStyle/>
          <a:p>
            <a:r>
              <a:rPr lang="de-CH"/>
              <a:t>(TL04) Einsteig CSS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1986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1" y="620688"/>
            <a:ext cx="10515600" cy="129614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1" y="1957982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1" y="1957982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5BF5-AC69-4E55-811A-973C66F7A51A}" type="datetime1">
              <a:rPr lang="de-CH" smtClean="0"/>
              <a:t>24.01.2022</a:t>
            </a:fld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D44E-D25C-4958-B480-82542315E7B1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6892861" y="304604"/>
            <a:ext cx="5144569" cy="240813"/>
          </a:xfrm>
        </p:spPr>
        <p:txBody>
          <a:bodyPr/>
          <a:lstStyle/>
          <a:p>
            <a:r>
              <a:rPr lang="de-CH"/>
              <a:t>(TL04) Einsteig CSS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7737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9" y="620688"/>
            <a:ext cx="10515600" cy="122413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9" y="1813001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9" y="2624732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2" y="1813001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2" y="2624732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E20C-ED55-40F0-86DF-A56A2F44945C}" type="datetime1">
              <a:rPr lang="de-CH" smtClean="0"/>
              <a:t>24.01.2022</a:t>
            </a:fld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D44E-D25C-4958-B480-82542315E7B1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6892861" y="304604"/>
            <a:ext cx="5144569" cy="240813"/>
          </a:xfrm>
        </p:spPr>
        <p:txBody>
          <a:bodyPr/>
          <a:lstStyle/>
          <a:p>
            <a:r>
              <a:rPr lang="de-CH"/>
              <a:t>(TL04) Einsteig CSS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6313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1" y="620688"/>
            <a:ext cx="10515600" cy="129614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BCB2-FA63-49D7-B342-2B21CDECE153}" type="datetime1">
              <a:rPr lang="de-CH" smtClean="0"/>
              <a:t>24.01.2022</a:t>
            </a:fld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D44E-D25C-4958-B480-82542315E7B1}" type="slidenum">
              <a:rPr lang="de-CH" smtClean="0"/>
              <a:t>‹Nr.›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6892861" y="304604"/>
            <a:ext cx="5144569" cy="240813"/>
          </a:xfrm>
        </p:spPr>
        <p:txBody>
          <a:bodyPr/>
          <a:lstStyle/>
          <a:p>
            <a:r>
              <a:rPr lang="de-CH"/>
              <a:t>(TL04) Einsteig CSS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5495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5D75-1850-485E-A6E9-2B395BC40685}" type="datetime1">
              <a:rPr lang="de-CH" smtClean="0"/>
              <a:t>24.01.2022</a:t>
            </a:fld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5D44E-D25C-4958-B480-82542315E7B1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6892861" y="304604"/>
            <a:ext cx="5144569" cy="240813"/>
          </a:xfrm>
        </p:spPr>
        <p:txBody>
          <a:bodyPr/>
          <a:lstStyle/>
          <a:p>
            <a:r>
              <a:rPr lang="de-CH"/>
              <a:t>(TL04) Einsteig CSS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97393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1" y="620690"/>
            <a:ext cx="10515600" cy="1253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1" y="188597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DDE08B-B519-4878-80E3-D64719BFF31D}" type="datetime1">
              <a:rPr lang="de-CH" smtClean="0"/>
              <a:t>24.01.2022</a:t>
            </a:fld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75D44E-D25C-4958-B480-82542315E7B1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92861" y="116635"/>
            <a:ext cx="515580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</a:pPr>
            <a:r>
              <a:rPr kumimoji="0" lang="de-CH" altLang="de-DE" sz="10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MS Mincho"/>
                <a:cs typeface="Arial" panose="020B0604020202020204" pitchFamily="34" charset="0"/>
              </a:rPr>
              <a:t>Informatik GF</a:t>
            </a:r>
            <a:endParaRPr kumimoji="0" lang="de-CH" altLang="de-DE" sz="6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11" name="Bild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2" y="109341"/>
            <a:ext cx="1156829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Gerade Verbindung 4"/>
          <p:cNvCxnSpPr/>
          <p:nvPr/>
        </p:nvCxnSpPr>
        <p:spPr>
          <a:xfrm flipH="1">
            <a:off x="335360" y="620688"/>
            <a:ext cx="11713301" cy="0"/>
          </a:xfrm>
          <a:prstGeom prst="line">
            <a:avLst/>
          </a:prstGeom>
          <a:ln w="12700">
            <a:solidFill>
              <a:srgbClr val="868889"/>
            </a:solidFill>
          </a:ln>
          <a:effectLst/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  <a:ext uri="{C572A759-6A51-4108-AA02-DFA0A04FC94B}">
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6892861" y="304604"/>
            <a:ext cx="5144569" cy="240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0" lang="de-CH" sz="1000" b="0" i="0" u="none" strike="noStrike" kern="1200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MS Mincho"/>
                <a:cs typeface="Arial" panose="020B0604020202020204" pitchFamily="34" charset="0"/>
              </a:defRPr>
            </a:lvl1pPr>
          </a:lstStyle>
          <a:p>
            <a:r>
              <a:rPr lang="de-CH"/>
              <a:t>(TL04) Einsteig CSS</a:t>
            </a:r>
            <a:endParaRPr lang="de-CH" dirty="0"/>
          </a:p>
        </p:txBody>
      </p:sp>
      <p:pic>
        <p:nvPicPr>
          <p:cNvPr id="13" name="Shape 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99135" y="188641"/>
            <a:ext cx="1593724" cy="209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279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Lösungen und Bezug zur Informatik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Informatik-Biber </a:t>
            </a:r>
            <a:br>
              <a:rPr lang="de-CH" dirty="0"/>
            </a:br>
            <a:r>
              <a:rPr lang="de-CH" dirty="0"/>
              <a:t>2021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812" y="4555718"/>
            <a:ext cx="4524375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6263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0208" cy="1325563"/>
          </a:xfrm>
        </p:spPr>
        <p:txBody>
          <a:bodyPr/>
          <a:lstStyle/>
          <a:p>
            <a:r>
              <a:rPr lang="de-CH" dirty="0"/>
              <a:t>Aufgabe 9: Schichte nach Dichte</a:t>
            </a:r>
          </a:p>
        </p:txBody>
      </p:sp>
      <p:sp>
        <p:nvSpPr>
          <p:cNvPr id="8" name="Pfeil nach rechts 7"/>
          <p:cNvSpPr/>
          <p:nvPr/>
        </p:nvSpPr>
        <p:spPr>
          <a:xfrm>
            <a:off x="4065006" y="2516728"/>
            <a:ext cx="706170" cy="490511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Textfeld 21"/>
          <p:cNvSpPr txBox="1"/>
          <p:nvPr/>
        </p:nvSpPr>
        <p:spPr>
          <a:xfrm>
            <a:off x="838200" y="4138017"/>
            <a:ext cx="4411208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EA8516"/>
                </a:solidFill>
              </a:rPr>
              <a:t>Das ist Informatik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 </a:t>
            </a:r>
            <a:r>
              <a:rPr lang="de-CH" b="1" dirty="0">
                <a:solidFill>
                  <a:srgbClr val="00B050"/>
                </a:solidFill>
              </a:rPr>
              <a:t>Topologisches Sortieren: </a:t>
            </a:r>
          </a:p>
          <a:p>
            <a:r>
              <a:rPr lang="de-CH" b="1" dirty="0">
                <a:solidFill>
                  <a:srgbClr val="00B050"/>
                </a:solidFill>
              </a:rPr>
              <a:t>      </a:t>
            </a:r>
            <a:r>
              <a:rPr lang="de-CH" dirty="0"/>
              <a:t>Sortieren von Stoffen anhand ihrer Dichte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 </a:t>
            </a:r>
            <a:r>
              <a:rPr lang="de-CH" b="1" dirty="0">
                <a:solidFill>
                  <a:srgbClr val="00B050"/>
                </a:solidFill>
              </a:rPr>
              <a:t>Sortieren von Daten: </a:t>
            </a:r>
          </a:p>
          <a:p>
            <a:r>
              <a:rPr lang="de-CH" b="1" dirty="0">
                <a:solidFill>
                  <a:srgbClr val="00B050"/>
                </a:solidFill>
              </a:rPr>
              <a:t>      </a:t>
            </a:r>
            <a:r>
              <a:rPr lang="de-CH" dirty="0"/>
              <a:t>Eine zentrale Aufgabe in der Informatik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631689" y="6262042"/>
            <a:ext cx="3547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/>
              <a:t>Mögliche Sortierverfahren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14" y="1558586"/>
            <a:ext cx="2912448" cy="191628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225" y="1558586"/>
            <a:ext cx="3960284" cy="1855620"/>
          </a:xfrm>
          <a:prstGeom prst="rect">
            <a:avLst/>
          </a:prstGeom>
        </p:spPr>
      </p:pic>
      <p:sp>
        <p:nvSpPr>
          <p:cNvPr id="18" name="Pfeil nach rechts 17"/>
          <p:cNvSpPr/>
          <p:nvPr/>
        </p:nvSpPr>
        <p:spPr>
          <a:xfrm>
            <a:off x="8943558" y="2516727"/>
            <a:ext cx="706170" cy="490511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9872" y="1558586"/>
            <a:ext cx="571732" cy="1855620"/>
          </a:xfrm>
          <a:prstGeom prst="rect">
            <a:avLst/>
          </a:prstGeom>
        </p:spPr>
      </p:pic>
      <p:pic>
        <p:nvPicPr>
          <p:cNvPr id="7170" name="Picture 2" descr="Sortieralgorithm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359" y="4004616"/>
            <a:ext cx="413385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00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6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0208" cy="1325563"/>
          </a:xfrm>
        </p:spPr>
        <p:txBody>
          <a:bodyPr/>
          <a:lstStyle/>
          <a:p>
            <a:r>
              <a:rPr lang="de-CH" dirty="0"/>
              <a:t>Aufgabe 10: Es pressiert</a:t>
            </a:r>
          </a:p>
        </p:txBody>
      </p:sp>
      <p:sp>
        <p:nvSpPr>
          <p:cNvPr id="21" name="Textfeld 21"/>
          <p:cNvSpPr txBox="1"/>
          <p:nvPr/>
        </p:nvSpPr>
        <p:spPr>
          <a:xfrm>
            <a:off x="838200" y="4143467"/>
            <a:ext cx="5763886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800" dirty="0">
                <a:solidFill>
                  <a:srgbClr val="EA8516"/>
                </a:solidFill>
              </a:rPr>
              <a:t>Das ist Informatik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 </a:t>
            </a:r>
            <a:r>
              <a:rPr lang="de-CH" b="1" dirty="0">
                <a:solidFill>
                  <a:srgbClr val="00B050"/>
                </a:solidFill>
              </a:rPr>
              <a:t>Breitensuche</a:t>
            </a:r>
          </a:p>
          <a:p>
            <a:r>
              <a:rPr lang="de-CH" b="1" dirty="0">
                <a:solidFill>
                  <a:srgbClr val="00B050"/>
                </a:solidFill>
                <a:sym typeface="Wingdings" panose="05000000000000000000" pitchFamily="2" charset="2"/>
              </a:rPr>
              <a:t>       </a:t>
            </a:r>
            <a:r>
              <a:rPr lang="de-CH" dirty="0">
                <a:sym typeface="Wingdings" panose="05000000000000000000" pitchFamily="2" charset="2"/>
              </a:rPr>
              <a:t>Algorithmen für diese Art von Problemen verwenden</a:t>
            </a:r>
          </a:p>
          <a:p>
            <a:r>
              <a:rPr lang="de-DE" dirty="0">
                <a:sym typeface="Wingdings" panose="05000000000000000000" pitchFamily="2" charset="2"/>
              </a:rPr>
              <a:t>       meistens die Breitensuche als Vorgehensweise!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b="1" dirty="0" err="1">
                <a:solidFill>
                  <a:srgbClr val="00B050"/>
                </a:solidFill>
                <a:sym typeface="Wingdings" panose="05000000000000000000" pitchFamily="2" charset="2"/>
              </a:rPr>
              <a:t>Branch</a:t>
            </a:r>
            <a:r>
              <a:rPr lang="de-DE" b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de-DE" b="1" dirty="0" err="1">
                <a:solidFill>
                  <a:srgbClr val="00B050"/>
                </a:solidFill>
                <a:sym typeface="Wingdings" panose="05000000000000000000" pitchFamily="2" charset="2"/>
              </a:rPr>
              <a:t>and</a:t>
            </a:r>
            <a:r>
              <a:rPr lang="de-DE" b="1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de-DE" b="1" dirty="0" err="1">
                <a:solidFill>
                  <a:srgbClr val="00B050"/>
                </a:solidFill>
                <a:sym typeface="Wingdings" panose="05000000000000000000" pitchFamily="2" charset="2"/>
              </a:rPr>
              <a:t>Bound</a:t>
            </a:r>
            <a:endParaRPr lang="de-DE" b="1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r>
              <a:rPr lang="de-DE" dirty="0">
                <a:solidFill>
                  <a:srgbClr val="00B050"/>
                </a:solidFill>
                <a:sym typeface="Wingdings" panose="05000000000000000000" pitchFamily="2" charset="2"/>
              </a:rPr>
              <a:t>       </a:t>
            </a:r>
            <a:r>
              <a:rPr lang="de-DE" dirty="0">
                <a:sym typeface="Wingdings" panose="05000000000000000000" pitchFamily="2" charset="2"/>
              </a:rPr>
              <a:t>Alternative, die Teillösungen verwirft, wenn sie sichtlich</a:t>
            </a:r>
          </a:p>
          <a:p>
            <a:r>
              <a:rPr lang="de-DE" dirty="0">
                <a:sym typeface="Wingdings" panose="05000000000000000000" pitchFamily="2" charset="2"/>
              </a:rPr>
              <a:t>       keine bessere Lösung erbringt.</a:t>
            </a:r>
            <a:endParaRPr lang="de-CH" dirty="0">
              <a:sym typeface="Wingdings" panose="05000000000000000000" pitchFamily="2" charset="2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7326255" y="6334995"/>
            <a:ext cx="4165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400" b="1" dirty="0"/>
              <a:t>Breitensuche für diese Aufgabe</a:t>
            </a:r>
          </a:p>
        </p:txBody>
      </p:sp>
      <p:sp>
        <p:nvSpPr>
          <p:cNvPr id="14" name="Pfeil nach rechts 7">
            <a:extLst>
              <a:ext uri="{FF2B5EF4-FFF2-40B4-BE49-F238E27FC236}">
                <a16:creationId xmlns:a16="http://schemas.microsoft.com/office/drawing/2014/main" id="{37996BFB-E215-4487-900F-6BC9337B59F6}"/>
              </a:ext>
            </a:extLst>
          </p:cNvPr>
          <p:cNvSpPr/>
          <p:nvPr/>
        </p:nvSpPr>
        <p:spPr>
          <a:xfrm>
            <a:off x="5085910" y="2296948"/>
            <a:ext cx="684667" cy="472114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65685AB-1B1B-4AF7-BA05-7926D694405A}"/>
              </a:ext>
            </a:extLst>
          </p:cNvPr>
          <p:cNvSpPr txBox="1"/>
          <p:nvPr/>
        </p:nvSpPr>
        <p:spPr>
          <a:xfrm>
            <a:off x="838200" y="3708901"/>
            <a:ext cx="472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Felder pro Minute: zu </a:t>
            </a:r>
            <a:r>
              <a:rPr lang="de-DE" dirty="0" err="1">
                <a:sym typeface="Wingdings" panose="05000000000000000000" pitchFamily="2" charset="2"/>
              </a:rPr>
              <a:t>Fuss</a:t>
            </a:r>
            <a:r>
              <a:rPr lang="de-DE" dirty="0">
                <a:sym typeface="Wingdings" panose="05000000000000000000" pitchFamily="2" charset="2"/>
              </a:rPr>
              <a:t> 1 / Fahrrad 2 / Auto 5</a:t>
            </a:r>
            <a:endParaRPr lang="de-CH" dirty="0">
              <a:sym typeface="Wingdings" panose="05000000000000000000" pitchFamily="2" charset="2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37" y="1284602"/>
            <a:ext cx="3654207" cy="236394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243" y="1766636"/>
            <a:ext cx="1524000" cy="181927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B65685AB-1B1B-4AF7-BA05-7926D694405A}"/>
              </a:ext>
            </a:extLst>
          </p:cNvPr>
          <p:cNvSpPr txBox="1"/>
          <p:nvPr/>
        </p:nvSpPr>
        <p:spPr>
          <a:xfrm>
            <a:off x="6205401" y="1422342"/>
            <a:ext cx="5093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Wie lange dauert es mindestens, bis sie sich treffen?</a:t>
            </a:r>
            <a:endParaRPr lang="de-CH" dirty="0">
              <a:sym typeface="Wingdings" panose="05000000000000000000" pitchFamily="2" charset="2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FACFE8F-1704-41C4-A0E5-144F7B000D21}"/>
              </a:ext>
            </a:extLst>
          </p:cNvPr>
          <p:cNvSpPr/>
          <p:nvPr/>
        </p:nvSpPr>
        <p:spPr>
          <a:xfrm>
            <a:off x="6205401" y="2676273"/>
            <a:ext cx="1607277" cy="3144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9350" y="1785585"/>
            <a:ext cx="2779450" cy="180032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2467" y="3772272"/>
            <a:ext cx="4058006" cy="2626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29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0208" cy="1325563"/>
          </a:xfrm>
        </p:spPr>
        <p:txBody>
          <a:bodyPr/>
          <a:lstStyle/>
          <a:p>
            <a:r>
              <a:rPr lang="de-CH" dirty="0"/>
              <a:t>Aufgabe 11: Theklas Netze</a:t>
            </a:r>
          </a:p>
        </p:txBody>
      </p:sp>
      <p:sp>
        <p:nvSpPr>
          <p:cNvPr id="24" name="Textfeld 21"/>
          <p:cNvSpPr txBox="1"/>
          <p:nvPr/>
        </p:nvSpPr>
        <p:spPr>
          <a:xfrm>
            <a:off x="838200" y="4143467"/>
            <a:ext cx="5646033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800" dirty="0">
                <a:solidFill>
                  <a:srgbClr val="EA8516"/>
                </a:solidFill>
              </a:rPr>
              <a:t>Das ist Informatik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 </a:t>
            </a:r>
            <a:r>
              <a:rPr lang="de-CH" b="1" dirty="0">
                <a:solidFill>
                  <a:srgbClr val="00B050"/>
                </a:solidFill>
              </a:rPr>
              <a:t>Graphentheorie: </a:t>
            </a:r>
            <a:br>
              <a:rPr lang="de-CH" b="1" dirty="0">
                <a:solidFill>
                  <a:srgbClr val="00B050"/>
                </a:solidFill>
              </a:rPr>
            </a:br>
            <a:r>
              <a:rPr lang="de-CH" b="1" dirty="0">
                <a:solidFill>
                  <a:srgbClr val="00B050"/>
                </a:solidFill>
              </a:rPr>
              <a:t> </a:t>
            </a:r>
            <a:r>
              <a:rPr lang="de-CH" dirty="0"/>
              <a:t>Das Spinnennetz kann als Graph gesehen werden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 </a:t>
            </a:r>
            <a:r>
              <a:rPr lang="de-CH" b="1" dirty="0" err="1">
                <a:solidFill>
                  <a:srgbClr val="00B050"/>
                </a:solidFill>
              </a:rPr>
              <a:t>Adjazenzmatrix</a:t>
            </a:r>
            <a:r>
              <a:rPr lang="de-CH" b="1" dirty="0">
                <a:solidFill>
                  <a:srgbClr val="00B050"/>
                </a:solidFill>
              </a:rPr>
              <a:t>: </a:t>
            </a:r>
          </a:p>
          <a:p>
            <a:r>
              <a:rPr lang="de-CH" b="1" dirty="0">
                <a:solidFill>
                  <a:srgbClr val="00B050"/>
                </a:solidFill>
              </a:rPr>
              <a:t>       </a:t>
            </a:r>
            <a:r>
              <a:rPr lang="de-CH" dirty="0"/>
              <a:t>Die Darstellung rechts entspricht einer </a:t>
            </a:r>
            <a:r>
              <a:rPr lang="de-CH" dirty="0" err="1"/>
              <a:t>Adjazenzmatrix</a:t>
            </a:r>
            <a:endParaRPr lang="de-CH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25" name="Textfeld 22"/>
          <p:cNvSpPr txBox="1"/>
          <p:nvPr/>
        </p:nvSpPr>
        <p:spPr>
          <a:xfrm>
            <a:off x="7497795" y="6307582"/>
            <a:ext cx="3353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400" b="1" dirty="0"/>
              <a:t>Darstellung von Graphen</a:t>
            </a:r>
          </a:p>
        </p:txBody>
      </p:sp>
      <p:sp>
        <p:nvSpPr>
          <p:cNvPr id="11" name="Pfeil nach rechts 7">
            <a:extLst>
              <a:ext uri="{FF2B5EF4-FFF2-40B4-BE49-F238E27FC236}">
                <a16:creationId xmlns:a16="http://schemas.microsoft.com/office/drawing/2014/main" id="{2F36BB5A-E495-468B-99D5-F9D0550DCB5D}"/>
              </a:ext>
            </a:extLst>
          </p:cNvPr>
          <p:cNvSpPr/>
          <p:nvPr/>
        </p:nvSpPr>
        <p:spPr>
          <a:xfrm>
            <a:off x="4612650" y="2468713"/>
            <a:ext cx="615987" cy="454775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6448898-F6D0-41CE-82C7-82709523B63C}"/>
              </a:ext>
            </a:extLst>
          </p:cNvPr>
          <p:cNvSpPr txBox="1"/>
          <p:nvPr/>
        </p:nvSpPr>
        <p:spPr>
          <a:xfrm>
            <a:off x="5799500" y="1355267"/>
            <a:ext cx="508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Faden von x nach y </a:t>
            </a:r>
            <a:r>
              <a:rPr lang="de-CH" dirty="0">
                <a:sym typeface="Wingdings" panose="05000000000000000000" pitchFamily="2" charset="2"/>
              </a:rPr>
              <a:t> ein Kreuz bei Spalte x / Zeile y</a:t>
            </a:r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05376"/>
            <a:ext cx="3590925" cy="23907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424" y="1741065"/>
            <a:ext cx="6124399" cy="1653846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0FACFE8F-1704-41C4-A0E5-144F7B000D21}"/>
              </a:ext>
            </a:extLst>
          </p:cNvPr>
          <p:cNvSpPr/>
          <p:nvPr/>
        </p:nvSpPr>
        <p:spPr>
          <a:xfrm>
            <a:off x="5342628" y="1724598"/>
            <a:ext cx="1574220" cy="17338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8194" name="Picture 2" descr="Adjazenzmatrix und Adjazenzliste: Beispiel · [mit Video]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4" t="31415" r="12486" b="26836"/>
          <a:stretch/>
        </p:blipFill>
        <p:spPr bwMode="auto">
          <a:xfrm>
            <a:off x="7101304" y="4840210"/>
            <a:ext cx="4686308" cy="146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17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901" y="1318089"/>
            <a:ext cx="4801449" cy="21648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0208" cy="1325563"/>
          </a:xfrm>
        </p:spPr>
        <p:txBody>
          <a:bodyPr/>
          <a:lstStyle/>
          <a:p>
            <a:r>
              <a:rPr lang="de-CH" dirty="0"/>
              <a:t>Aufgabe 12: Frucht auf Frucht</a:t>
            </a:r>
          </a:p>
        </p:txBody>
      </p:sp>
      <p:sp>
        <p:nvSpPr>
          <p:cNvPr id="8" name="Pfeil nach rechts 7"/>
          <p:cNvSpPr/>
          <p:nvPr/>
        </p:nvSpPr>
        <p:spPr>
          <a:xfrm>
            <a:off x="5901599" y="2297723"/>
            <a:ext cx="663410" cy="343426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Textfeld 20"/>
          <p:cNvSpPr txBox="1"/>
          <p:nvPr/>
        </p:nvSpPr>
        <p:spPr>
          <a:xfrm>
            <a:off x="838200" y="3392444"/>
            <a:ext cx="5038239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de-CH" dirty="0" err="1"/>
              <a:t>Mams</a:t>
            </a:r>
            <a:r>
              <a:rPr lang="de-CH" dirty="0"/>
              <a:t> geht vor </a:t>
            </a:r>
            <a:r>
              <a:rPr lang="de-CH" dirty="0" err="1"/>
              <a:t>Dorie</a:t>
            </a:r>
            <a:r>
              <a:rPr lang="de-CH" dirty="0"/>
              <a:t> &amp; Paps sicher als Letzter</a:t>
            </a:r>
          </a:p>
          <a:p>
            <a:pPr>
              <a:spcAft>
                <a:spcPts val="300"/>
              </a:spcAft>
            </a:pPr>
            <a:r>
              <a:rPr lang="de-DE" b="1" dirty="0">
                <a:sym typeface="Wingdings" panose="05000000000000000000" pitchFamily="2" charset="2"/>
              </a:rPr>
              <a:t> Jeder soll eine Box mit Frucht haben, die er mag</a:t>
            </a:r>
            <a:endParaRPr lang="de-CH" b="1" dirty="0"/>
          </a:p>
        </p:txBody>
      </p:sp>
      <p:sp>
        <p:nvSpPr>
          <p:cNvPr id="22" name="Textfeld 21"/>
          <p:cNvSpPr txBox="1"/>
          <p:nvPr/>
        </p:nvSpPr>
        <p:spPr>
          <a:xfrm>
            <a:off x="838200" y="4140692"/>
            <a:ext cx="545546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EA8516"/>
                </a:solidFill>
              </a:rPr>
              <a:t>Das ist Informatik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 </a:t>
            </a:r>
            <a:r>
              <a:rPr lang="de-CH" dirty="0"/>
              <a:t>Reihenfolge ist in der Informatik sehr wichtig!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 </a:t>
            </a:r>
            <a:r>
              <a:rPr lang="de-CH" b="1" dirty="0">
                <a:solidFill>
                  <a:srgbClr val="00B050"/>
                </a:solidFill>
              </a:rPr>
              <a:t>Deadlocks</a:t>
            </a:r>
            <a:r>
              <a:rPr lang="de-CH" dirty="0"/>
              <a:t> können vorkommen, wenn 2 Prozesse auf</a:t>
            </a:r>
          </a:p>
          <a:p>
            <a:r>
              <a:rPr lang="de-DE" dirty="0"/>
              <a:t>       Antworten des anderen warten</a:t>
            </a:r>
            <a:endParaRPr lang="de-CH" dirty="0"/>
          </a:p>
        </p:txBody>
      </p:sp>
      <p:sp>
        <p:nvSpPr>
          <p:cNvPr id="23" name="Textfeld 22"/>
          <p:cNvSpPr txBox="1"/>
          <p:nvPr/>
        </p:nvSpPr>
        <p:spPr>
          <a:xfrm>
            <a:off x="8549662" y="6279356"/>
            <a:ext cx="2849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/>
              <a:t>Philosophenproblem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404" y="1514706"/>
            <a:ext cx="1962150" cy="17716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5290" y="1928978"/>
            <a:ext cx="2638425" cy="120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 descr="https://upload.wikimedia.org/wikipedia/commons/thumb/7/7b/An_illustration_of_the_dining_philosophers_problem.png/800px-An_illustration_of_the_dining_philosophers_proble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433" y="3574042"/>
            <a:ext cx="2664594" cy="2764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26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0208" cy="1325563"/>
          </a:xfrm>
        </p:spPr>
        <p:txBody>
          <a:bodyPr/>
          <a:lstStyle/>
          <a:p>
            <a:r>
              <a:rPr lang="de-CH" dirty="0"/>
              <a:t>Aufgabe 13: Kletteräffchen </a:t>
            </a:r>
            <a:r>
              <a:rPr lang="de-CH" dirty="0" err="1"/>
              <a:t>Koko</a:t>
            </a:r>
            <a:endParaRPr lang="de-CH" dirty="0"/>
          </a:p>
        </p:txBody>
      </p:sp>
      <p:sp>
        <p:nvSpPr>
          <p:cNvPr id="8" name="Pfeil nach rechts 7"/>
          <p:cNvSpPr/>
          <p:nvPr/>
        </p:nvSpPr>
        <p:spPr>
          <a:xfrm>
            <a:off x="2759539" y="2086431"/>
            <a:ext cx="725067" cy="454775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Textfeld 21"/>
          <p:cNvSpPr txBox="1"/>
          <p:nvPr/>
        </p:nvSpPr>
        <p:spPr>
          <a:xfrm>
            <a:off x="838200" y="4129724"/>
            <a:ext cx="5668347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EA8516"/>
                </a:solidFill>
              </a:rPr>
              <a:t>Das ist Informatik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 </a:t>
            </a:r>
            <a:r>
              <a:rPr lang="de-CH" b="1" dirty="0">
                <a:solidFill>
                  <a:srgbClr val="00B050"/>
                </a:solidFill>
              </a:rPr>
              <a:t>Graphentheorie:</a:t>
            </a:r>
            <a:br>
              <a:rPr lang="de-CH" b="1" dirty="0">
                <a:solidFill>
                  <a:srgbClr val="00B050"/>
                </a:solidFill>
              </a:rPr>
            </a:br>
            <a:r>
              <a:rPr lang="de-CH" b="1" dirty="0">
                <a:solidFill>
                  <a:srgbClr val="00B050"/>
                </a:solidFill>
              </a:rPr>
              <a:t> </a:t>
            </a:r>
            <a:r>
              <a:rPr lang="de-CH" b="1" dirty="0"/>
              <a:t>Knoten</a:t>
            </a:r>
            <a:r>
              <a:rPr lang="de-CH" dirty="0"/>
              <a:t>: Bäume / </a:t>
            </a:r>
            <a:r>
              <a:rPr lang="de-CH" b="1" dirty="0"/>
              <a:t>Kanten</a:t>
            </a:r>
            <a:r>
              <a:rPr lang="de-CH" dirty="0"/>
              <a:t>: mit einem Sprung erreichbar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 </a:t>
            </a:r>
            <a:r>
              <a:rPr lang="de-CH" b="1" dirty="0">
                <a:solidFill>
                  <a:srgbClr val="00B050"/>
                </a:solidFill>
              </a:rPr>
              <a:t>Zusammenhangskomponenten</a:t>
            </a:r>
            <a:r>
              <a:rPr lang="de-CH" dirty="0"/>
              <a:t> </a:t>
            </a:r>
          </a:p>
          <a:p>
            <a:r>
              <a:rPr lang="de-CH" dirty="0"/>
              <a:t>      Ein Teilgraph, in dem es einen Pfad von jedem Knoten</a:t>
            </a:r>
          </a:p>
          <a:p>
            <a:r>
              <a:rPr lang="de-DE" dirty="0"/>
              <a:t>      zum Anderen kommt</a:t>
            </a:r>
            <a:endParaRPr lang="de-CH" dirty="0"/>
          </a:p>
        </p:txBody>
      </p:sp>
      <p:sp>
        <p:nvSpPr>
          <p:cNvPr id="18" name="Textfeld 17"/>
          <p:cNvSpPr txBox="1"/>
          <p:nvPr/>
        </p:nvSpPr>
        <p:spPr>
          <a:xfrm>
            <a:off x="2696908" y="3462976"/>
            <a:ext cx="399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ym typeface="Wingdings" panose="05000000000000000000" pitchFamily="2" charset="2"/>
              </a:rPr>
              <a:t>Grösste</a:t>
            </a:r>
            <a:r>
              <a:rPr lang="de-DE" b="1" dirty="0">
                <a:sym typeface="Wingdings" panose="05000000000000000000" pitchFamily="2" charset="2"/>
              </a:rPr>
              <a:t> Gruppe ohne Bodenberührung?</a:t>
            </a:r>
            <a:endParaRPr lang="de-CH" b="1" dirty="0">
              <a:sym typeface="Wingdings" panose="05000000000000000000" pitchFamily="2" charset="2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B9B6178-B537-4414-9874-63F9BE2A0BF9}"/>
              </a:ext>
            </a:extLst>
          </p:cNvPr>
          <p:cNvSpPr txBox="1"/>
          <p:nvPr/>
        </p:nvSpPr>
        <p:spPr>
          <a:xfrm>
            <a:off x="7298861" y="6314938"/>
            <a:ext cx="4136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/>
              <a:t>Zusammenhangskomponenten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95" y="1467544"/>
            <a:ext cx="1738949" cy="173894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801" y="1274559"/>
            <a:ext cx="2218193" cy="2208834"/>
          </a:xfrm>
          <a:prstGeom prst="rect">
            <a:avLst/>
          </a:prstGeom>
        </p:spPr>
      </p:pic>
      <p:sp>
        <p:nvSpPr>
          <p:cNvPr id="13" name="Pfeil nach rechts 12"/>
          <p:cNvSpPr/>
          <p:nvPr/>
        </p:nvSpPr>
        <p:spPr>
          <a:xfrm>
            <a:off x="6310353" y="2086430"/>
            <a:ext cx="725067" cy="454775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055" y="1274560"/>
            <a:ext cx="2213514" cy="2208834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9749176" y="2194310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Blaue Gruppe!</a:t>
            </a:r>
            <a:endParaRPr lang="de-CH" b="1" dirty="0">
              <a:solidFill>
                <a:schemeClr val="bg2">
                  <a:lumMod val="25000"/>
                </a:schemeClr>
              </a:solidFill>
              <a:sym typeface="Wingdings" panose="05000000000000000000" pitchFamily="2" charset="2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121" y="3959857"/>
            <a:ext cx="2440190" cy="2435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055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3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0208" cy="1325563"/>
          </a:xfrm>
        </p:spPr>
        <p:txBody>
          <a:bodyPr/>
          <a:lstStyle/>
          <a:p>
            <a:r>
              <a:rPr lang="de-CH" dirty="0"/>
              <a:t>Aufgabe 14: Verflixte Pulte</a:t>
            </a:r>
          </a:p>
        </p:txBody>
      </p:sp>
      <p:sp>
        <p:nvSpPr>
          <p:cNvPr id="8" name="Pfeil nach rechts 7"/>
          <p:cNvSpPr/>
          <p:nvPr/>
        </p:nvSpPr>
        <p:spPr>
          <a:xfrm>
            <a:off x="6749779" y="2248091"/>
            <a:ext cx="806250" cy="454775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Textfeld 21"/>
          <p:cNvSpPr txBox="1"/>
          <p:nvPr/>
        </p:nvSpPr>
        <p:spPr>
          <a:xfrm>
            <a:off x="838200" y="4129724"/>
            <a:ext cx="6167266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EA8516"/>
                </a:solidFill>
              </a:rPr>
              <a:t>Das ist Informatik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1346200" algn="l"/>
              </a:tabLst>
            </a:pPr>
            <a:r>
              <a:rPr lang="de-CH" b="1" dirty="0"/>
              <a:t> </a:t>
            </a:r>
            <a:r>
              <a:rPr lang="de-CH" b="1" dirty="0">
                <a:solidFill>
                  <a:srgbClr val="00B050"/>
                </a:solidFill>
              </a:rPr>
              <a:t>Diskrete Optimierung: </a:t>
            </a:r>
            <a:r>
              <a:rPr lang="de-CH" b="1" dirty="0"/>
              <a:t>Gegebene Einschränkungen</a:t>
            </a:r>
          </a:p>
          <a:p>
            <a:pPr>
              <a:tabLst>
                <a:tab pos="1346200" algn="l"/>
              </a:tabLst>
            </a:pPr>
            <a:r>
              <a:rPr lang="de-DE" b="1" dirty="0"/>
              <a:t>       Gesucht: </a:t>
            </a:r>
            <a:r>
              <a:rPr lang="de-DE" dirty="0"/>
              <a:t>Reihe von Aktionen zum Erreichen eines Zustands</a:t>
            </a: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1346200" algn="l"/>
              </a:tabLst>
            </a:pPr>
            <a:r>
              <a:rPr lang="de-CH" dirty="0"/>
              <a:t> Formulierung als </a:t>
            </a:r>
            <a:r>
              <a:rPr lang="de-CH" b="1" dirty="0"/>
              <a:t>lineares Gleichungssystem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23" name="Textfeld 22"/>
          <p:cNvSpPr txBox="1"/>
          <p:nvPr/>
        </p:nvSpPr>
        <p:spPr>
          <a:xfrm>
            <a:off x="7098683" y="6294963"/>
            <a:ext cx="509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/>
              <a:t>Aufgabe als lineares Gleichungssystem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FABB4E6C-BE3A-4104-B7FD-6B0B73192F68}"/>
              </a:ext>
            </a:extLst>
          </p:cNvPr>
          <p:cNvSpPr txBox="1"/>
          <p:nvPr/>
        </p:nvSpPr>
        <p:spPr>
          <a:xfrm>
            <a:off x="838200" y="3760392"/>
            <a:ext cx="4460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ym typeface="Wingdings" panose="05000000000000000000" pitchFamily="2" charset="2"/>
              </a:rPr>
              <a:t> Alle Pulte sollen auf 60cm gestellt werden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79" y="1335311"/>
            <a:ext cx="5351683" cy="242508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677" y="1822017"/>
            <a:ext cx="3981450" cy="1266825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0FACFE8F-1704-41C4-A0E5-144F7B000D21}"/>
              </a:ext>
            </a:extLst>
          </p:cNvPr>
          <p:cNvSpPr/>
          <p:nvPr/>
        </p:nvSpPr>
        <p:spPr>
          <a:xfrm>
            <a:off x="7898677" y="2464482"/>
            <a:ext cx="3981450" cy="2761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046" y="4421618"/>
            <a:ext cx="2386590" cy="1873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05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>
            <a:extLst>
              <a:ext uri="{FF2B5EF4-FFF2-40B4-BE49-F238E27FC236}">
                <a16:creationId xmlns:a16="http://schemas.microsoft.com/office/drawing/2014/main" id="{9A3DC228-3D10-4651-8F2F-013890D90B81}"/>
              </a:ext>
            </a:extLst>
          </p:cNvPr>
          <p:cNvSpPr txBox="1"/>
          <p:nvPr/>
        </p:nvSpPr>
        <p:spPr>
          <a:xfrm>
            <a:off x="894048" y="2221587"/>
            <a:ext cx="47091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Hat Biber Hände frei  er hebt Murmel auf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Hat Biber Murmel und kommt auf leeres Feld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ym typeface="Wingdings" panose="05000000000000000000" pitchFamily="2" charset="2"/>
              </a:rPr>
              <a:t> Murmel ablegen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Hat Biber Murmel und kommt auf ein Feld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ym typeface="Wingdings" panose="05000000000000000000" pitchFamily="2" charset="2"/>
              </a:rPr>
              <a:t>mit Murmel  geht mit Murmel weiter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0208" cy="1325563"/>
          </a:xfrm>
        </p:spPr>
        <p:txBody>
          <a:bodyPr/>
          <a:lstStyle/>
          <a:p>
            <a:r>
              <a:rPr lang="de-CH" dirty="0"/>
              <a:t>Aufgabe 15: Murmelband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838200" y="4129724"/>
            <a:ext cx="686566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EA8516"/>
                </a:solidFill>
              </a:rPr>
              <a:t>Das ist Informatik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 </a:t>
            </a:r>
            <a:r>
              <a:rPr lang="de-CH" b="1" dirty="0">
                <a:solidFill>
                  <a:srgbClr val="00B050"/>
                </a:solidFill>
              </a:rPr>
              <a:t>Endliche Automaten: </a:t>
            </a:r>
            <a:r>
              <a:rPr lang="de-CH" dirty="0"/>
              <a:t>Strikte Regeln für das Erzeugen von Sprachen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Entscheidend bei der Entwicklung von </a:t>
            </a:r>
            <a:r>
              <a:rPr lang="de-CH" b="1" dirty="0"/>
              <a:t>Programmiersprachen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Anwendung:</a:t>
            </a:r>
            <a:r>
              <a:rPr lang="de-CH" b="1" dirty="0">
                <a:solidFill>
                  <a:srgbClr val="00B050"/>
                </a:solidFill>
              </a:rPr>
              <a:t>  </a:t>
            </a:r>
            <a:r>
              <a:rPr lang="de-CH" dirty="0"/>
              <a:t>Mustererkennung</a:t>
            </a:r>
          </a:p>
        </p:txBody>
      </p:sp>
      <p:sp>
        <p:nvSpPr>
          <p:cNvPr id="12" name="Pfeil nach rechts 11"/>
          <p:cNvSpPr/>
          <p:nvPr/>
        </p:nvSpPr>
        <p:spPr>
          <a:xfrm>
            <a:off x="5672350" y="2455430"/>
            <a:ext cx="806250" cy="454775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AB465DF-0AF3-4991-AF3A-6C99CFBA7CC3}"/>
              </a:ext>
            </a:extLst>
          </p:cNvPr>
          <p:cNvSpPr txBox="1"/>
          <p:nvPr/>
        </p:nvSpPr>
        <p:spPr>
          <a:xfrm>
            <a:off x="8821390" y="6316406"/>
            <a:ext cx="2196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/>
              <a:t>Turingmaschine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8737"/>
            <a:ext cx="4602933" cy="81727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997" y="1319698"/>
            <a:ext cx="4946539" cy="269528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0FACFE8F-1704-41C4-A0E5-144F7B000D21}"/>
              </a:ext>
            </a:extLst>
          </p:cNvPr>
          <p:cNvSpPr/>
          <p:nvPr/>
        </p:nvSpPr>
        <p:spPr>
          <a:xfrm>
            <a:off x="6750996" y="2409303"/>
            <a:ext cx="5027561" cy="5190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42" name="Picture 2" descr="File:Tur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656" y="4261459"/>
            <a:ext cx="2739929" cy="2054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44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CH" sz="5400" dirty="0"/>
              <a:t>Fragen?</a:t>
            </a:r>
          </a:p>
        </p:txBody>
      </p:sp>
      <p:pic>
        <p:nvPicPr>
          <p:cNvPr id="25603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1916113"/>
            <a:ext cx="37655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67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0208" cy="1325563"/>
          </a:xfrm>
        </p:spPr>
        <p:txBody>
          <a:bodyPr/>
          <a:lstStyle/>
          <a:p>
            <a:r>
              <a:rPr lang="de-CH" dirty="0"/>
              <a:t>Aufgabe 1: </a:t>
            </a:r>
            <a:r>
              <a:rPr lang="de-CH" dirty="0" err="1"/>
              <a:t>Dottis</a:t>
            </a:r>
            <a:endParaRPr lang="de-CH" dirty="0"/>
          </a:p>
        </p:txBody>
      </p:sp>
      <p:sp>
        <p:nvSpPr>
          <p:cNvPr id="8" name="Pfeil nach rechts 7"/>
          <p:cNvSpPr/>
          <p:nvPr/>
        </p:nvSpPr>
        <p:spPr>
          <a:xfrm>
            <a:off x="1209298" y="3252872"/>
            <a:ext cx="809623" cy="351278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Textfeld 14"/>
          <p:cNvSpPr txBox="1"/>
          <p:nvPr/>
        </p:nvSpPr>
        <p:spPr>
          <a:xfrm>
            <a:off x="838200" y="1526969"/>
            <a:ext cx="64383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Vogel klettert zum nächsten Nest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Nest leer: der Vogel bleibt dort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Nest voll: hat der sitzende Vogel mehr Punkte  nach links</a:t>
            </a:r>
          </a:p>
          <a:p>
            <a:r>
              <a:rPr lang="de-DE" dirty="0">
                <a:sym typeface="Wingdings" panose="05000000000000000000" pitchFamily="2" charset="2"/>
              </a:rPr>
              <a:t>	      hat der sitzende Vogel weniger Punkte  nach rechts</a:t>
            </a:r>
            <a:endParaRPr lang="de-CH" dirty="0"/>
          </a:p>
        </p:txBody>
      </p:sp>
      <p:sp>
        <p:nvSpPr>
          <p:cNvPr id="16" name="Textfeld 15"/>
          <p:cNvSpPr txBox="1"/>
          <p:nvPr/>
        </p:nvSpPr>
        <p:spPr>
          <a:xfrm>
            <a:off x="838200" y="4129724"/>
            <a:ext cx="725593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>
                <a:solidFill>
                  <a:srgbClr val="EA8516"/>
                </a:solidFill>
              </a:rPr>
              <a:t>Das ist Informatik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 </a:t>
            </a:r>
            <a:r>
              <a:rPr lang="de-CH" b="1" dirty="0">
                <a:solidFill>
                  <a:srgbClr val="00B050"/>
                </a:solidFill>
              </a:rPr>
              <a:t>Binärer </a:t>
            </a:r>
            <a:r>
              <a:rPr lang="de-CH" b="1" dirty="0" err="1">
                <a:solidFill>
                  <a:srgbClr val="00B050"/>
                </a:solidFill>
              </a:rPr>
              <a:t>Suchbaum</a:t>
            </a:r>
            <a:r>
              <a:rPr lang="de-CH" b="1" dirty="0">
                <a:solidFill>
                  <a:srgbClr val="00B050"/>
                </a:solidFill>
              </a:rPr>
              <a:t>: </a:t>
            </a:r>
            <a:br>
              <a:rPr lang="de-CH" b="1" dirty="0">
                <a:solidFill>
                  <a:srgbClr val="00B050"/>
                </a:solidFill>
              </a:rPr>
            </a:br>
            <a:r>
              <a:rPr lang="de-CH" b="1" dirty="0">
                <a:solidFill>
                  <a:srgbClr val="00B050"/>
                </a:solidFill>
              </a:rPr>
              <a:t> </a:t>
            </a:r>
            <a:r>
              <a:rPr lang="de-CH" dirty="0"/>
              <a:t>Das Finden eines Elements ist sehr effizient</a:t>
            </a:r>
          </a:p>
          <a:p>
            <a:r>
              <a:rPr lang="de-DE" dirty="0"/>
              <a:t>       Jeder Vergleich </a:t>
            </a:r>
            <a:r>
              <a:rPr lang="de-DE" b="1" dirty="0"/>
              <a:t>halbiert</a:t>
            </a:r>
            <a:r>
              <a:rPr lang="de-DE" dirty="0"/>
              <a:t> die Anzahl Kandidaten</a:t>
            </a: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b="1" dirty="0">
                <a:solidFill>
                  <a:srgbClr val="00B050"/>
                </a:solidFill>
                <a:sym typeface="Wingdings" panose="05000000000000000000" pitchFamily="2" charset="2"/>
              </a:rPr>
              <a:t>Dynamische Datenstrukturen:</a:t>
            </a:r>
            <a:r>
              <a:rPr lang="de-CH" dirty="0">
                <a:sym typeface="Wingdings" panose="05000000000000000000" pitchFamily="2" charset="2"/>
              </a:rPr>
              <a:t> 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ym typeface="Wingdings" panose="05000000000000000000" pitchFamily="2" charset="2"/>
              </a:rPr>
              <a:t> Datenstrukturen für grosse Mengen von Daten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b="1" dirty="0">
                <a:sym typeface="Wingdings" panose="05000000000000000000" pitchFamily="2" charset="2"/>
              </a:rPr>
              <a:t>Ausbalancierung</a:t>
            </a:r>
            <a:r>
              <a:rPr lang="de-CH" dirty="0">
                <a:sym typeface="Wingdings" panose="05000000000000000000" pitchFamily="2" charset="2"/>
              </a:rPr>
              <a:t> für optimale Such-Aktionen</a:t>
            </a:r>
            <a:r>
              <a:rPr lang="de-CH" b="1" dirty="0">
                <a:sym typeface="Wingdings" panose="05000000000000000000" pitchFamily="2" charset="2"/>
              </a:rPr>
              <a:t>			</a:t>
            </a:r>
            <a:endParaRPr lang="de-CH" dirty="0">
              <a:sym typeface="Wingdings" panose="05000000000000000000" pitchFamily="2" charset="2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426179" y="6304501"/>
            <a:ext cx="2526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/>
              <a:t>Binärer </a:t>
            </a:r>
            <a:r>
              <a:rPr lang="de-CH" sz="2400" b="1" dirty="0" err="1"/>
              <a:t>Suchbaum</a:t>
            </a:r>
            <a:endParaRPr lang="de-CH" sz="24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703" y="1216700"/>
            <a:ext cx="4248150" cy="214312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r="32262" b="29839"/>
          <a:stretch/>
        </p:blipFill>
        <p:spPr>
          <a:xfrm>
            <a:off x="2381544" y="2727298"/>
            <a:ext cx="3023375" cy="1509724"/>
          </a:xfrm>
          <a:prstGeom prst="rect">
            <a:avLst/>
          </a:prstGeom>
        </p:spPr>
      </p:pic>
      <p:pic>
        <p:nvPicPr>
          <p:cNvPr id="7" name="Picture 2" descr="Was ist der Unterschied zwischen einem binären Suchbaum und einem binären  Heap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69" y="4113231"/>
            <a:ext cx="3270816" cy="242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04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0208" cy="1325563"/>
          </a:xfrm>
        </p:spPr>
        <p:txBody>
          <a:bodyPr/>
          <a:lstStyle/>
          <a:p>
            <a:r>
              <a:rPr lang="de-CH" dirty="0"/>
              <a:t>Aufgabe 2: Erdbeerklau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838199" y="1505535"/>
            <a:ext cx="5026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ym typeface="Wingdings" panose="05000000000000000000" pitchFamily="2" charset="2"/>
              </a:rPr>
              <a:t>Ein Ast nur zwischen zwei unterschiedlichen Sachen</a:t>
            </a:r>
          </a:p>
          <a:p>
            <a:r>
              <a:rPr lang="de-DE" b="1" dirty="0">
                <a:sym typeface="Wingdings" panose="05000000000000000000" pitchFamily="2" charset="2"/>
              </a:rPr>
              <a:t> Platziere ein Element und entferne genau 1 Ast</a:t>
            </a:r>
            <a:endParaRPr lang="de-CH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214995"/>
            <a:ext cx="4202081" cy="1855565"/>
          </a:xfrm>
          <a:prstGeom prst="rect">
            <a:avLst/>
          </a:prstGeom>
        </p:spPr>
      </p:pic>
      <p:sp>
        <p:nvSpPr>
          <p:cNvPr id="11" name="Pfeil nach rechts 10"/>
          <p:cNvSpPr/>
          <p:nvPr/>
        </p:nvSpPr>
        <p:spPr>
          <a:xfrm>
            <a:off x="5283357" y="2940998"/>
            <a:ext cx="809623" cy="351278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804" y="2217517"/>
            <a:ext cx="3242825" cy="1853043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838200" y="4129938"/>
            <a:ext cx="7227876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EA8516"/>
                </a:solidFill>
              </a:rPr>
              <a:t>Das ist Informatik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 </a:t>
            </a:r>
            <a:r>
              <a:rPr lang="de-CH" b="1" dirty="0">
                <a:solidFill>
                  <a:srgbClr val="00B050"/>
                </a:solidFill>
              </a:rPr>
              <a:t>Abstraktion: 	</a:t>
            </a:r>
            <a:r>
              <a:rPr lang="de-CH" dirty="0"/>
              <a:t>Realität abbilden in ein Modell</a:t>
            </a:r>
            <a:br>
              <a:rPr lang="de-CH" dirty="0"/>
            </a:br>
            <a:r>
              <a:rPr lang="de-CH" dirty="0"/>
              <a:t>		Vereinfachung durch Wahl einer guten Darstellung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 </a:t>
            </a:r>
            <a:r>
              <a:rPr lang="de-CH" b="1" dirty="0">
                <a:solidFill>
                  <a:srgbClr val="00B050"/>
                </a:solidFill>
              </a:rPr>
              <a:t>Graphentheorie:</a:t>
            </a:r>
            <a:br>
              <a:rPr lang="de-CH" b="1" dirty="0">
                <a:solidFill>
                  <a:srgbClr val="00B050"/>
                </a:solidFill>
              </a:rPr>
            </a:br>
            <a:r>
              <a:rPr lang="de-CH" b="1" dirty="0">
                <a:solidFill>
                  <a:srgbClr val="00B050"/>
                </a:solidFill>
              </a:rPr>
              <a:t> </a:t>
            </a:r>
            <a:r>
              <a:rPr lang="de-CH" dirty="0">
                <a:sym typeface="Wingdings" panose="05000000000000000000" pitchFamily="2" charset="2"/>
              </a:rPr>
              <a:t>Darstellung der Realität durch Knoten und Kanten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 </a:t>
            </a:r>
            <a:r>
              <a:rPr lang="de-CH" b="1" dirty="0">
                <a:solidFill>
                  <a:srgbClr val="00B050"/>
                </a:solidFill>
              </a:rPr>
              <a:t>Färbungsproblem:</a:t>
            </a:r>
            <a:br>
              <a:rPr lang="de-CH" b="1" dirty="0">
                <a:solidFill>
                  <a:srgbClr val="00B050"/>
                </a:solidFill>
              </a:rPr>
            </a:br>
            <a:r>
              <a:rPr lang="de-CH" b="1" dirty="0">
                <a:solidFill>
                  <a:srgbClr val="00B050"/>
                </a:solidFill>
              </a:rPr>
              <a:t> </a:t>
            </a:r>
            <a:r>
              <a:rPr lang="de-CH" dirty="0">
                <a:sym typeface="Wingdings" panose="05000000000000000000" pitchFamily="2" charset="2"/>
              </a:rPr>
              <a:t>Minimale Anzahl Farben: jeder Knoten 1 Farbe; nie 2 Farben verbunden</a:t>
            </a:r>
            <a:endParaRPr lang="de-CH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8899700" y="6289697"/>
            <a:ext cx="2424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/>
              <a:t>Färbungsproblem</a:t>
            </a:r>
          </a:p>
        </p:txBody>
      </p:sp>
      <p:pic>
        <p:nvPicPr>
          <p:cNvPr id="8" name="Picture 2" descr="Färbungsprobleme – ProgrammingWik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808" y="4129938"/>
            <a:ext cx="1812259" cy="229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72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0208" cy="1325563"/>
          </a:xfrm>
        </p:spPr>
        <p:txBody>
          <a:bodyPr/>
          <a:lstStyle/>
          <a:p>
            <a:r>
              <a:rPr lang="de-CH" dirty="0"/>
              <a:t>Aufgabe 3: Geburtstagsrätsel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38200" y="3393610"/>
            <a:ext cx="5808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Zu Beginn ist folgender Stein vorhanden:</a:t>
            </a:r>
            <a:endParaRPr lang="de-CH" dirty="0"/>
          </a:p>
          <a:p>
            <a:r>
              <a:rPr lang="de-CH" b="1" dirty="0">
                <a:sym typeface="Wingdings" panose="05000000000000000000" pitchFamily="2" charset="2"/>
              </a:rPr>
              <a:t> Mit höchstens 5 Türen soll das Geschenk erreichbar sein.</a:t>
            </a:r>
            <a:endParaRPr lang="de-CH" b="1" dirty="0"/>
          </a:p>
        </p:txBody>
      </p:sp>
      <p:sp>
        <p:nvSpPr>
          <p:cNvPr id="8" name="Pfeil nach rechts 7"/>
          <p:cNvSpPr/>
          <p:nvPr/>
        </p:nvSpPr>
        <p:spPr>
          <a:xfrm>
            <a:off x="6895984" y="2314761"/>
            <a:ext cx="774300" cy="454775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Textfeld 13"/>
          <p:cNvSpPr txBox="1"/>
          <p:nvPr/>
        </p:nvSpPr>
        <p:spPr>
          <a:xfrm>
            <a:off x="7283134" y="6235840"/>
            <a:ext cx="3539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/>
              <a:t>Problemstellung als Graph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B40DA18-0C30-4D1E-A8AE-8A6AABB99670}"/>
              </a:ext>
            </a:extLst>
          </p:cNvPr>
          <p:cNvSpPr txBox="1"/>
          <p:nvPr/>
        </p:nvSpPr>
        <p:spPr>
          <a:xfrm>
            <a:off x="838199" y="4133690"/>
            <a:ext cx="711901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>
                <a:solidFill>
                  <a:srgbClr val="EA8516"/>
                </a:solidFill>
              </a:rPr>
              <a:t>Das ist Informatik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 </a:t>
            </a:r>
            <a:r>
              <a:rPr lang="de-DE" b="1" dirty="0">
                <a:solidFill>
                  <a:srgbClr val="00B050"/>
                </a:solidFill>
              </a:rPr>
              <a:t>Graphentheorie: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 Das Finden von Wegen in Graphen</a:t>
            </a:r>
            <a:br>
              <a:rPr lang="de-DE" dirty="0"/>
            </a:br>
            <a:r>
              <a:rPr lang="de-DE" dirty="0"/>
              <a:t> Anschauliche Darstellung von abstrakten Problemen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 </a:t>
            </a:r>
            <a:r>
              <a:rPr lang="de-DE" b="1" dirty="0">
                <a:solidFill>
                  <a:srgbClr val="00B050"/>
                </a:solidFill>
              </a:rPr>
              <a:t>Breitensuche: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 Suchalgorithmus zum Finden eines Elementes</a:t>
            </a:r>
            <a:endParaRPr lang="de-DE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870" y="3351360"/>
            <a:ext cx="401839" cy="38984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39" y="1420340"/>
            <a:ext cx="6113745" cy="1884145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2109242" y="2678082"/>
            <a:ext cx="1092403" cy="543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0102" y="2119616"/>
            <a:ext cx="4038600" cy="71437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283" y="3610250"/>
            <a:ext cx="3345324" cy="2625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621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0208" cy="1325563"/>
          </a:xfrm>
        </p:spPr>
        <p:txBody>
          <a:bodyPr/>
          <a:lstStyle/>
          <a:p>
            <a:r>
              <a:rPr lang="de-CH" dirty="0"/>
              <a:t>Aufgabe 4: Lieblingsgeschenk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838200" y="4129938"/>
            <a:ext cx="6706772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EA8516"/>
                </a:solidFill>
              </a:rPr>
              <a:t>Das ist Informatik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 </a:t>
            </a:r>
            <a:r>
              <a:rPr lang="de-CH" b="1" dirty="0">
                <a:solidFill>
                  <a:srgbClr val="00B050"/>
                </a:solidFill>
              </a:rPr>
              <a:t>Zuordnungsproblem: 	</a:t>
            </a:r>
            <a:br>
              <a:rPr lang="de-CH" b="1" dirty="0">
                <a:solidFill>
                  <a:srgbClr val="00B050"/>
                </a:solidFill>
              </a:rPr>
            </a:br>
            <a:r>
              <a:rPr lang="de-CH" b="1" dirty="0">
                <a:solidFill>
                  <a:srgbClr val="00B050"/>
                </a:solidFill>
              </a:rPr>
              <a:t> </a:t>
            </a:r>
            <a:r>
              <a:rPr lang="de-CH" dirty="0"/>
              <a:t>Elemente optimal zuordnen (Kriterien-abhängig)</a:t>
            </a:r>
            <a:br>
              <a:rPr lang="de-CH" dirty="0"/>
            </a:br>
            <a:r>
              <a:rPr lang="de-CH" dirty="0"/>
              <a:t> Zuordnungen mit Reihenfolge können sehr komplex werden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 </a:t>
            </a:r>
            <a:r>
              <a:rPr lang="de-CH" b="1" dirty="0">
                <a:solidFill>
                  <a:srgbClr val="00B050"/>
                </a:solidFill>
              </a:rPr>
              <a:t>Rang-Maximal-</a:t>
            </a:r>
            <a:r>
              <a:rPr lang="de-CH" b="1" dirty="0" err="1">
                <a:solidFill>
                  <a:srgbClr val="00B050"/>
                </a:solidFill>
              </a:rPr>
              <a:t>Matching</a:t>
            </a:r>
            <a:r>
              <a:rPr lang="de-CH" b="1" dirty="0">
                <a:solidFill>
                  <a:srgbClr val="00B050"/>
                </a:solidFill>
              </a:rPr>
              <a:t>:</a:t>
            </a:r>
            <a:br>
              <a:rPr lang="de-CH" b="1" dirty="0">
                <a:solidFill>
                  <a:srgbClr val="00B050"/>
                </a:solidFill>
              </a:rPr>
            </a:br>
            <a:r>
              <a:rPr lang="de-CH" b="1" dirty="0">
                <a:solidFill>
                  <a:srgbClr val="00B050"/>
                </a:solidFill>
              </a:rPr>
              <a:t> </a:t>
            </a:r>
            <a:r>
              <a:rPr lang="de-CH" dirty="0">
                <a:sym typeface="Wingdings" panose="05000000000000000000" pitchFamily="2" charset="2"/>
              </a:rPr>
              <a:t>Zuordnungen einen Wert geben (Liebling: Wert 2; 2.Wahl: Wert 1)</a:t>
            </a:r>
            <a:br>
              <a:rPr lang="de-CH" dirty="0">
                <a:sym typeface="Wingdings" panose="05000000000000000000" pitchFamily="2" charset="2"/>
              </a:rPr>
            </a:br>
            <a:r>
              <a:rPr lang="de-CH" dirty="0">
                <a:sym typeface="Wingdings" panose="05000000000000000000" pitchFamily="2" charset="2"/>
              </a:rPr>
              <a:t>  maximiere den Gesamtwert</a:t>
            </a:r>
            <a:endParaRPr lang="de-CH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8501071" y="6181063"/>
            <a:ext cx="2882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/>
              <a:t>Hochzeit Sitzordnung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572047" y="2137451"/>
            <a:ext cx="3283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Möglichst viele sollen ihr</a:t>
            </a:r>
            <a:br>
              <a:rPr lang="de-CH" dirty="0"/>
            </a:br>
            <a:r>
              <a:rPr lang="de-CH" dirty="0"/>
              <a:t>Lieblingsgeschenk erhalten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Alle anderen ihre zweite Wahl</a:t>
            </a:r>
          </a:p>
        </p:txBody>
      </p:sp>
      <p:sp>
        <p:nvSpPr>
          <p:cNvPr id="17" name="Pfeil nach rechts 16"/>
          <p:cNvSpPr/>
          <p:nvPr/>
        </p:nvSpPr>
        <p:spPr>
          <a:xfrm>
            <a:off x="6909343" y="2275597"/>
            <a:ext cx="740623" cy="484248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62" y="1289218"/>
            <a:ext cx="2571004" cy="284072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242" y="1290160"/>
            <a:ext cx="2641961" cy="2839778"/>
          </a:xfrm>
          <a:prstGeom prst="rect">
            <a:avLst/>
          </a:prstGeom>
        </p:spPr>
      </p:pic>
      <p:pic>
        <p:nvPicPr>
          <p:cNvPr id="12290" name="Picture 2" descr="Tischordnung Hochzeit - viele Tipps zur perfekten Sitzordnu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5" b="4287"/>
          <a:stretch/>
        </p:blipFill>
        <p:spPr bwMode="auto">
          <a:xfrm>
            <a:off x="8440836" y="4430643"/>
            <a:ext cx="3002670" cy="175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56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0208" cy="1325563"/>
          </a:xfrm>
        </p:spPr>
        <p:txBody>
          <a:bodyPr/>
          <a:lstStyle/>
          <a:p>
            <a:r>
              <a:rPr lang="de-CH" dirty="0"/>
              <a:t>Aufgabe 5: Rette den Baum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838200" y="4138017"/>
            <a:ext cx="5948873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EA8516"/>
                </a:solidFill>
              </a:rPr>
              <a:t>Das ist Informatik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 </a:t>
            </a:r>
            <a:r>
              <a:rPr lang="de-CH" b="1" dirty="0">
                <a:solidFill>
                  <a:srgbClr val="00B050"/>
                </a:solidFill>
              </a:rPr>
              <a:t>Bäume: </a:t>
            </a:r>
            <a:r>
              <a:rPr lang="de-CH" dirty="0"/>
              <a:t>Eine Datenstruktur der Informatik</a:t>
            </a:r>
            <a:br>
              <a:rPr lang="de-CH" dirty="0"/>
            </a:br>
            <a:r>
              <a:rPr lang="de-CH" dirty="0"/>
              <a:t>	    Ein Spezialfall von allgemeinen </a:t>
            </a:r>
            <a:r>
              <a:rPr lang="de-CH" b="1" dirty="0"/>
              <a:t>Graphen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 </a:t>
            </a:r>
            <a:r>
              <a:rPr lang="de-CH" b="1" dirty="0">
                <a:solidFill>
                  <a:srgbClr val="00B050"/>
                </a:solidFill>
              </a:rPr>
              <a:t>Minimaler Schnitt: </a:t>
            </a:r>
          </a:p>
          <a:p>
            <a:r>
              <a:rPr lang="de-CH" b="1" dirty="0">
                <a:solidFill>
                  <a:srgbClr val="00B050"/>
                </a:solidFill>
              </a:rPr>
              <a:t>       </a:t>
            </a:r>
            <a:r>
              <a:rPr lang="de-CH" dirty="0"/>
              <a:t>Teile den Graph in zwei Teilgraphen bei minimalen Kosten</a:t>
            </a:r>
          </a:p>
          <a:p>
            <a:endParaRPr lang="de-CH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Anwendung:</a:t>
            </a:r>
            <a:r>
              <a:rPr lang="de-CH" b="1" dirty="0">
                <a:solidFill>
                  <a:srgbClr val="00B050"/>
                </a:solidFill>
              </a:rPr>
              <a:t> 	</a:t>
            </a:r>
            <a:r>
              <a:rPr lang="de-CH" dirty="0"/>
              <a:t>Flussnetzwerke (Wasser &amp; Daten)</a:t>
            </a:r>
            <a:br>
              <a:rPr lang="de-CH" dirty="0"/>
            </a:br>
            <a:r>
              <a:rPr lang="de-CH" dirty="0"/>
              <a:t> 		</a:t>
            </a:r>
            <a:br>
              <a:rPr lang="de-CH" dirty="0"/>
            </a:br>
            <a:endParaRPr lang="de-CH" b="1" dirty="0"/>
          </a:p>
        </p:txBody>
      </p:sp>
      <p:sp>
        <p:nvSpPr>
          <p:cNvPr id="13" name="Pfeil nach rechts 12"/>
          <p:cNvSpPr/>
          <p:nvPr/>
        </p:nvSpPr>
        <p:spPr>
          <a:xfrm>
            <a:off x="7663486" y="2603205"/>
            <a:ext cx="724900" cy="454775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Textfeld 17"/>
          <p:cNvSpPr txBox="1"/>
          <p:nvPr/>
        </p:nvSpPr>
        <p:spPr>
          <a:xfrm>
            <a:off x="8571037" y="6331129"/>
            <a:ext cx="2373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/>
              <a:t>Min-Cut Problem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83DBE16-FB01-44DC-AB4C-D75782940A27}"/>
              </a:ext>
            </a:extLst>
          </p:cNvPr>
          <p:cNvSpPr txBox="1"/>
          <p:nvPr/>
        </p:nvSpPr>
        <p:spPr>
          <a:xfrm>
            <a:off x="4242360" y="2269601"/>
            <a:ext cx="35416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Zahl</a:t>
            </a:r>
            <a:r>
              <a:rPr lang="de-CH" dirty="0"/>
              <a:t>: Dauer zum sägen des Astes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sym typeface="Wingdings" panose="05000000000000000000" pitchFamily="2" charset="2"/>
              </a:rPr>
              <a:t>Alle Blätter müssen weg!</a:t>
            </a:r>
          </a:p>
          <a:p>
            <a:r>
              <a:rPr lang="de-CH" b="1" dirty="0">
                <a:sym typeface="Wingdings" panose="05000000000000000000" pitchFamily="2" charset="2"/>
              </a:rPr>
              <a:t> Schnellste Variante?</a:t>
            </a:r>
            <a:endParaRPr lang="de-DE" b="1" dirty="0">
              <a:sym typeface="Wingdings" panose="05000000000000000000" pitchFamily="2" charset="2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85" y="1514753"/>
            <a:ext cx="3421126" cy="225709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257" y="1510058"/>
            <a:ext cx="3556997" cy="2261786"/>
          </a:xfrm>
          <a:prstGeom prst="rect">
            <a:avLst/>
          </a:prstGeom>
        </p:spPr>
      </p:pic>
      <p:pic>
        <p:nvPicPr>
          <p:cNvPr id="3074" name="Picture 2" descr="The Maximum flow and the Minimum c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694" y="4105448"/>
            <a:ext cx="3620695" cy="222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1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21"/>
          <p:cNvSpPr txBox="1"/>
          <p:nvPr/>
        </p:nvSpPr>
        <p:spPr>
          <a:xfrm>
            <a:off x="838200" y="4138017"/>
            <a:ext cx="7122463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EA8516"/>
                </a:solidFill>
              </a:rPr>
              <a:t>Das ist Informatik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 </a:t>
            </a:r>
            <a:r>
              <a:rPr lang="de-CH" b="1" dirty="0">
                <a:solidFill>
                  <a:srgbClr val="00B050"/>
                </a:solidFill>
              </a:rPr>
              <a:t>Hash-Funktionen: 	</a:t>
            </a:r>
          </a:p>
          <a:p>
            <a:r>
              <a:rPr lang="de-CH" b="1" dirty="0">
                <a:solidFill>
                  <a:srgbClr val="00B050"/>
                </a:solidFill>
              </a:rPr>
              <a:t>       </a:t>
            </a:r>
            <a:r>
              <a:rPr lang="de-CH" dirty="0"/>
              <a:t>Algorithmen, zum Bestimmen von Speicherorten direkt aus den Daten</a:t>
            </a:r>
          </a:p>
          <a:p>
            <a:r>
              <a:rPr lang="de-CH" dirty="0"/>
              <a:t>       «Gute» Hash-Funktionen generieren selten Kollisionen!</a:t>
            </a:r>
            <a:endParaRPr lang="de-CH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0208" cy="1325563"/>
          </a:xfrm>
        </p:spPr>
        <p:txBody>
          <a:bodyPr/>
          <a:lstStyle/>
          <a:p>
            <a:r>
              <a:rPr lang="de-CH" dirty="0"/>
              <a:t>Aufgabe 6: Bibliothek</a:t>
            </a:r>
          </a:p>
        </p:txBody>
      </p:sp>
      <p:sp>
        <p:nvSpPr>
          <p:cNvPr id="8" name="Pfeil nach rechts 7"/>
          <p:cNvSpPr/>
          <p:nvPr/>
        </p:nvSpPr>
        <p:spPr>
          <a:xfrm>
            <a:off x="4030099" y="2224300"/>
            <a:ext cx="582729" cy="454775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Textfeld 16"/>
          <p:cNvSpPr txBox="1"/>
          <p:nvPr/>
        </p:nvSpPr>
        <p:spPr>
          <a:xfrm>
            <a:off x="938496" y="3296965"/>
            <a:ext cx="5506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Alphabet-Pos des ersten Buchstaben jedes Wortes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Vor Addition den bisherigen Wert mit 3 multiplizieren</a:t>
            </a:r>
          </a:p>
          <a:p>
            <a:r>
              <a:rPr lang="de-DE" b="1" dirty="0">
                <a:sym typeface="Wingdings" panose="05000000000000000000" pitchFamily="2" charset="2"/>
              </a:rPr>
              <a:t> Bei welcher Berechnung ist ein Fehler drin?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8683493" y="6271702"/>
            <a:ext cx="3064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/>
              <a:t>Hashfunktionen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96" y="1272672"/>
            <a:ext cx="2862574" cy="209521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446" y="1100388"/>
            <a:ext cx="7101406" cy="2207194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82747FB3-DF8A-4DB6-9979-22B7F955A531}"/>
              </a:ext>
            </a:extLst>
          </p:cNvPr>
          <p:cNvSpPr/>
          <p:nvPr/>
        </p:nvSpPr>
        <p:spPr>
          <a:xfrm>
            <a:off x="8782068" y="1100388"/>
            <a:ext cx="3234784" cy="11239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Pfeil nach oben 6"/>
          <p:cNvSpPr/>
          <p:nvPr/>
        </p:nvSpPr>
        <p:spPr>
          <a:xfrm>
            <a:off x="10381354" y="1892177"/>
            <a:ext cx="117695" cy="14213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9963922" y="3295225"/>
                <a:ext cx="914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CH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de-CH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fehlt</a:t>
                </a: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922" y="3295225"/>
                <a:ext cx="914674" cy="369332"/>
              </a:xfrm>
              <a:prstGeom prst="rect">
                <a:avLst/>
              </a:prstGeom>
              <a:blipFill>
                <a:blip r:embed="rId4"/>
                <a:stretch>
                  <a:fillRect t="-10000" r="-6000" b="-2666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https://miro.medium.com/max/700/1*RV4uhqSDTqlRWoSBaB36I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530" y="4300328"/>
            <a:ext cx="3699629" cy="1971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94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5" grpId="0"/>
      <p:bldP spid="16" grpId="0" animBg="1"/>
      <p:bldP spid="7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183" y="1267563"/>
            <a:ext cx="6569751" cy="219548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0208" cy="1325563"/>
          </a:xfrm>
        </p:spPr>
        <p:txBody>
          <a:bodyPr/>
          <a:lstStyle/>
          <a:p>
            <a:r>
              <a:rPr lang="de-CH" dirty="0"/>
              <a:t>Aufgabe 7: Fliesenmuster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8649099" y="6132102"/>
            <a:ext cx="24604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Sébastien </a:t>
            </a:r>
            <a:r>
              <a:rPr lang="de-DE" sz="2400" b="1" dirty="0" err="1"/>
              <a:t>Truchet</a:t>
            </a:r>
            <a:endParaRPr lang="de-DE" sz="2400" b="1" dirty="0"/>
          </a:p>
          <a:p>
            <a:pPr algn="ctr"/>
            <a:r>
              <a:rPr lang="de-DE" b="1" dirty="0"/>
              <a:t>(1657-1729)</a:t>
            </a:r>
            <a:endParaRPr lang="de-CH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838200" y="3491686"/>
            <a:ext cx="451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ym typeface="Wingdings" panose="05000000000000000000" pitchFamily="2" charset="2"/>
              </a:rPr>
              <a:t> Ordne die Muster den richtigen Fliesen zu!</a:t>
            </a:r>
            <a:endParaRPr lang="de-CH" b="1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A096537-9A5A-4C88-BDD7-73B514B9FFB1}"/>
              </a:ext>
            </a:extLst>
          </p:cNvPr>
          <p:cNvSpPr txBox="1"/>
          <p:nvPr/>
        </p:nvSpPr>
        <p:spPr>
          <a:xfrm>
            <a:off x="894183" y="4138017"/>
            <a:ext cx="6140912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EA8516"/>
                </a:solidFill>
              </a:rPr>
              <a:t>Das ist Informatik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 </a:t>
            </a:r>
            <a:r>
              <a:rPr lang="de-CH" b="1" dirty="0" err="1">
                <a:solidFill>
                  <a:srgbClr val="00B050"/>
                </a:solidFill>
              </a:rPr>
              <a:t>Truchet</a:t>
            </a:r>
            <a:r>
              <a:rPr lang="de-CH" b="1" dirty="0">
                <a:solidFill>
                  <a:srgbClr val="00B050"/>
                </a:solidFill>
              </a:rPr>
              <a:t>-Kacheln:</a:t>
            </a:r>
            <a:r>
              <a:rPr lang="de-CH" dirty="0"/>
              <a:t> Kacheln mit mehreren gleichen Seiten </a:t>
            </a:r>
            <a:br>
              <a:rPr lang="de-CH" dirty="0"/>
            </a:br>
            <a:r>
              <a:rPr lang="de-CH" dirty="0"/>
              <a:t> </a:t>
            </a:r>
            <a:r>
              <a:rPr lang="de-CH" dirty="0">
                <a:sym typeface="Wingdings" panose="05000000000000000000" pitchFamily="2" charset="2"/>
              </a:rPr>
              <a:t> Beliebige Kombination ergibt spannende Muster </a:t>
            </a:r>
          </a:p>
          <a:p>
            <a:endParaRPr lang="de-CH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>
                <a:sym typeface="Wingdings" panose="05000000000000000000" pitchFamily="2" charset="2"/>
              </a:rPr>
              <a:t> Einfache Bausteine ergeben komplexe Muster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In Computerspielen: </a:t>
            </a:r>
            <a:r>
              <a:rPr lang="de-CH" dirty="0"/>
              <a:t>Labyrinthe oder Dekorationen erstellen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3055602" y="2752386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</a:rPr>
              <a:t>C          D         A          B</a:t>
            </a:r>
            <a:endParaRPr lang="de-CH" b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upload.wikimedia.org/wikipedia/commons/8/80/Seb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269" y="3388901"/>
            <a:ext cx="212407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3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0208" cy="1325563"/>
          </a:xfrm>
        </p:spPr>
        <p:txBody>
          <a:bodyPr/>
          <a:lstStyle/>
          <a:p>
            <a:r>
              <a:rPr lang="de-CH" dirty="0"/>
              <a:t>Aufgabe 8: SOS aus den Bergen</a:t>
            </a:r>
          </a:p>
        </p:txBody>
      </p:sp>
      <p:sp>
        <p:nvSpPr>
          <p:cNvPr id="8" name="Pfeil nach rechts 7"/>
          <p:cNvSpPr/>
          <p:nvPr/>
        </p:nvSpPr>
        <p:spPr>
          <a:xfrm>
            <a:off x="5334153" y="2362089"/>
            <a:ext cx="1151314" cy="454775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Textfeld 21"/>
          <p:cNvSpPr txBox="1"/>
          <p:nvPr/>
        </p:nvSpPr>
        <p:spPr>
          <a:xfrm>
            <a:off x="894183" y="4138017"/>
            <a:ext cx="6011069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>
                <a:solidFill>
                  <a:srgbClr val="EA8516"/>
                </a:solidFill>
              </a:rPr>
              <a:t>Das ist Informatik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 </a:t>
            </a:r>
            <a:r>
              <a:rPr lang="de-CH" b="1" dirty="0">
                <a:solidFill>
                  <a:srgbClr val="00B050"/>
                </a:solidFill>
              </a:rPr>
              <a:t>Redundanz:</a:t>
            </a:r>
            <a:br>
              <a:rPr lang="de-CH" dirty="0"/>
            </a:br>
            <a:r>
              <a:rPr lang="de-CH" dirty="0"/>
              <a:t> </a:t>
            </a:r>
            <a:r>
              <a:rPr lang="de-CH" dirty="0">
                <a:sym typeface="Wingdings" panose="05000000000000000000" pitchFamily="2" charset="2"/>
              </a:rPr>
              <a:t> Sicherheitsmassnahmen zum Verhindern von Ausfällen.</a:t>
            </a:r>
          </a:p>
          <a:p>
            <a:r>
              <a:rPr lang="de-DE" dirty="0">
                <a:sym typeface="Wingdings" panose="05000000000000000000" pitchFamily="2" charset="2"/>
              </a:rPr>
              <a:t>        Mehrere Pfade zu demselben Endknoten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>
                <a:sym typeface="Wingdings" panose="05000000000000000000" pitchFamily="2" charset="2"/>
              </a:rPr>
              <a:t>Anwendung:</a:t>
            </a:r>
            <a:r>
              <a:rPr lang="de-DE" dirty="0">
                <a:sym typeface="Wingdings" panose="05000000000000000000" pitchFamily="2" charset="2"/>
              </a:rPr>
              <a:t> Computernetzwerke</a:t>
            </a:r>
            <a:endParaRPr lang="de-CH" b="1" dirty="0">
              <a:sym typeface="Wingdings" panose="05000000000000000000" pitchFamily="2" charset="2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8784957" y="6262042"/>
            <a:ext cx="1608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/>
              <a:t>Redundanz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DDA09EE-12FE-40DC-BB9F-D8DB12D46B5C}"/>
              </a:ext>
            </a:extLst>
          </p:cNvPr>
          <p:cNvSpPr txBox="1"/>
          <p:nvPr/>
        </p:nvSpPr>
        <p:spPr>
          <a:xfrm>
            <a:off x="838200" y="3258146"/>
            <a:ext cx="5405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Welche Strassen sind…</a:t>
            </a:r>
          </a:p>
          <a:p>
            <a:r>
              <a:rPr lang="de-CH" dirty="0"/>
              <a:t>Befahrbar / nicht befahrbar / unbekannt, ob befahrbar?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183" y="1342907"/>
            <a:ext cx="4383987" cy="191523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384" y="1361014"/>
            <a:ext cx="4390657" cy="1926764"/>
          </a:xfrm>
          <a:prstGeom prst="rect">
            <a:avLst/>
          </a:prstGeom>
        </p:spPr>
      </p:pic>
      <p:pic>
        <p:nvPicPr>
          <p:cNvPr id="6146" name="Picture 2" descr="https://upload.wikimedia.org/wikipedia/commons/thumb/8/84/Apollo_15_descends_to_splashdown.jpg/1280px-Apollo_15_descends_to_splashdow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911" y="3989268"/>
            <a:ext cx="3328547" cy="227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17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/>
      <p:bldP spid="23" grpId="0"/>
    </p:bldLst>
  </p:timing>
</p:sld>
</file>

<file path=ppt/theme/theme1.xml><?xml version="1.0" encoding="utf-8"?>
<a:theme xmlns:a="http://schemas.openxmlformats.org/drawingml/2006/main" name="KSSB_PPTX_Design_20">
  <a:themeElements>
    <a:clrScheme name="KSSB Inf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D87202"/>
      </a:accent5>
      <a:accent6>
        <a:srgbClr val="008000"/>
      </a:accent6>
      <a:hlink>
        <a:srgbClr val="297FD5"/>
      </a:hlink>
      <a:folHlink>
        <a:srgbClr val="297FD5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iritus 4x3" id="{1E44148D-E098-4680-B137-1EB6D3AFD149}" vid="{7670BBAD-1F62-4D44-A98F-438BF2D180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4D5D2DDC02F745B625EF18CD1ED98F" ma:contentTypeVersion="12" ma:contentTypeDescription="Ein neues Dokument erstellen." ma:contentTypeScope="" ma:versionID="fa69c04e7182ef484654e47dc7a8d14c">
  <xsd:schema xmlns:xsd="http://www.w3.org/2001/XMLSchema" xmlns:xs="http://www.w3.org/2001/XMLSchema" xmlns:p="http://schemas.microsoft.com/office/2006/metadata/properties" xmlns:ns2="140e00c0-16cf-4fa3-b4bd-ee2da37b6bef" xmlns:ns3="251d1fa9-e709-4ea0-8f83-2b158f1b9645" targetNamespace="http://schemas.microsoft.com/office/2006/metadata/properties" ma:root="true" ma:fieldsID="07b10496993f3bf1f49e27aecd19cdb1" ns2:_="" ns3:_="">
    <xsd:import namespace="140e00c0-16cf-4fa3-b4bd-ee2da37b6bef"/>
    <xsd:import namespace="251d1fa9-e709-4ea0-8f83-2b158f1b96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e00c0-16cf-4fa3-b4bd-ee2da37b6b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1d1fa9-e709-4ea0-8f83-2b158f1b964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66CA3C-F9BD-4F0B-85AE-B9979CD1DD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0e00c0-16cf-4fa3-b4bd-ee2da37b6bef"/>
    <ds:schemaRef ds:uri="251d1fa9-e709-4ea0-8f83-2b158f1b96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D9FF21-C87C-4925-8034-138EDB1241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A9E81F-611A-4B3E-BA23-E4A49111EB2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887</Words>
  <Application>Microsoft Office PowerPoint</Application>
  <PresentationFormat>Breitbild</PresentationFormat>
  <Paragraphs>151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</vt:lpstr>
      <vt:lpstr>Cambria Math</vt:lpstr>
      <vt:lpstr>KSSB_PPTX_Design_20</vt:lpstr>
      <vt:lpstr>Informatik-Biber  2021</vt:lpstr>
      <vt:lpstr>Aufgabe 1: Dottis</vt:lpstr>
      <vt:lpstr>Aufgabe 2: Erdbeerklau</vt:lpstr>
      <vt:lpstr>Aufgabe 3: Geburtstagsrätsel</vt:lpstr>
      <vt:lpstr>Aufgabe 4: Lieblingsgeschenk</vt:lpstr>
      <vt:lpstr>Aufgabe 5: Rette den Baum</vt:lpstr>
      <vt:lpstr>Aufgabe 6: Bibliothek</vt:lpstr>
      <vt:lpstr>Aufgabe 7: Fliesenmuster</vt:lpstr>
      <vt:lpstr>Aufgabe 8: SOS aus den Bergen</vt:lpstr>
      <vt:lpstr>Aufgabe 9: Schichte nach Dichte</vt:lpstr>
      <vt:lpstr>Aufgabe 10: Es pressiert</vt:lpstr>
      <vt:lpstr>Aufgabe 11: Theklas Netze</vt:lpstr>
      <vt:lpstr>Aufgabe 12: Frucht auf Frucht</vt:lpstr>
      <vt:lpstr>Aufgabe 13: Kletteräffchen Koko</vt:lpstr>
      <vt:lpstr>Aufgabe 14: Verflixte Pulte</vt:lpstr>
      <vt:lpstr>Aufgabe 15: Murmelband</vt:lpstr>
      <vt:lpstr>Fragen?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Feedback Auswertung</dc:title>
  <dc:creator>Bagira</dc:creator>
  <cp:lastModifiedBy>GASCHE Christoph</cp:lastModifiedBy>
  <cp:revision>212</cp:revision>
  <dcterms:created xsi:type="dcterms:W3CDTF">2014-09-21T16:36:39Z</dcterms:created>
  <dcterms:modified xsi:type="dcterms:W3CDTF">2022-01-24T20:55:13Z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0x010100A94D5D2DDC02F745B625EF18CD1ED98F</vt:lpwstr>
  </property>
</Properties>
</file>